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729" r:id="rId2"/>
  </p:sldMasterIdLst>
  <p:notesMasterIdLst>
    <p:notesMasterId r:id="rId10"/>
  </p:notesMasterIdLst>
  <p:sldIdLst>
    <p:sldId id="257" r:id="rId3"/>
    <p:sldId id="288" r:id="rId4"/>
    <p:sldId id="297" r:id="rId5"/>
    <p:sldId id="258" r:id="rId6"/>
    <p:sldId id="304" r:id="rId7"/>
    <p:sldId id="305" r:id="rId8"/>
    <p:sldId id="296" r:id="rId9"/>
  </p:sldIdLst>
  <p:sldSz cx="9144000" cy="6858000" type="screen4x3"/>
  <p:notesSz cx="6797675" cy="9928225"/>
  <p:custDataLst>
    <p:tags r:id="rId11"/>
  </p:custDataLst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D7E"/>
    <a:srgbClr val="008C99"/>
    <a:srgbClr val="F58025"/>
    <a:srgbClr val="807F83"/>
    <a:srgbClr val="A30046"/>
    <a:srgbClr val="5D87A1"/>
    <a:srgbClr val="FFD200"/>
    <a:srgbClr val="CFAB7A"/>
    <a:srgbClr val="D9D4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87966" autoAdjust="0"/>
  </p:normalViewPr>
  <p:slideViewPr>
    <p:cSldViewPr snapToGrid="0">
      <p:cViewPr>
        <p:scale>
          <a:sx n="71" d="100"/>
          <a:sy n="71" d="100"/>
        </p:scale>
        <p:origin x="-1734" y="-336"/>
      </p:cViewPr>
      <p:guideLst>
        <p:guide orient="horz" pos="2160"/>
        <p:guide orient="horz" pos="436"/>
        <p:guide orient="horz" pos="608"/>
        <p:guide orient="horz" pos="1032"/>
        <p:guide pos="2880"/>
        <p:guide pos="203"/>
        <p:guide pos="5667"/>
        <p:guide pos="105"/>
        <p:guide pos="419"/>
        <p:guide pos="56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00D992-D1A1-4E02-B3FA-552F3D241BA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4380DB3-2656-49D0-B3E8-541A1AE83D41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en-AU" sz="2000" dirty="0" smtClean="0"/>
            <a:t>Utilising video, high resolution images and user content</a:t>
          </a:r>
          <a:endParaRPr lang="en-AU" sz="2000" dirty="0"/>
        </a:p>
      </dgm:t>
    </dgm:pt>
    <dgm:pt modelId="{F3968882-CBBC-4AF9-8D39-A4FDBA75EDDC}" type="parTrans" cxnId="{E6DFB19B-93E9-4339-B8D9-1E569F5AB8D3}">
      <dgm:prSet/>
      <dgm:spPr/>
      <dgm:t>
        <a:bodyPr/>
        <a:lstStyle/>
        <a:p>
          <a:endParaRPr lang="en-AU"/>
        </a:p>
      </dgm:t>
    </dgm:pt>
    <dgm:pt modelId="{AD66B018-3485-47A6-B786-DED6ED48523C}" type="sibTrans" cxnId="{E6DFB19B-93E9-4339-B8D9-1E569F5AB8D3}">
      <dgm:prSet/>
      <dgm:spPr/>
      <dgm:t>
        <a:bodyPr/>
        <a:lstStyle/>
        <a:p>
          <a:endParaRPr lang="en-AU"/>
        </a:p>
      </dgm:t>
    </dgm:pt>
    <dgm:pt modelId="{6FB01352-38C5-4237-BB7F-A87E79CF68D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n-AU" sz="2000" dirty="0" smtClean="0"/>
            <a:t>The technology of POV Cameras will be trialled to demonstrate participant competency in the workplace. </a:t>
          </a:r>
          <a:endParaRPr lang="en-AU" sz="2000" dirty="0"/>
        </a:p>
      </dgm:t>
    </dgm:pt>
    <dgm:pt modelId="{3A6C0867-A2FF-44FA-8182-E4C16FE3635E}" type="parTrans" cxnId="{2DFF0CE5-E2E2-4AE1-A818-7E9B5B30B495}">
      <dgm:prSet/>
      <dgm:spPr/>
      <dgm:t>
        <a:bodyPr/>
        <a:lstStyle/>
        <a:p>
          <a:endParaRPr lang="en-AU"/>
        </a:p>
      </dgm:t>
    </dgm:pt>
    <dgm:pt modelId="{7AB41B50-5637-404A-B5DF-9079FA0C4F0F}" type="sibTrans" cxnId="{2DFF0CE5-E2E2-4AE1-A818-7E9B5B30B495}">
      <dgm:prSet/>
      <dgm:spPr/>
      <dgm:t>
        <a:bodyPr/>
        <a:lstStyle/>
        <a:p>
          <a:endParaRPr lang="en-AU"/>
        </a:p>
      </dgm:t>
    </dgm:pt>
    <dgm:pt modelId="{384AA577-EA8F-4156-93DF-7CCD9D2E3469}">
      <dgm:prSet custT="1"/>
      <dgm:spPr>
        <a:solidFill>
          <a:srgbClr val="008C99"/>
        </a:solidFill>
      </dgm:spPr>
      <dgm:t>
        <a:bodyPr/>
        <a:lstStyle/>
        <a:p>
          <a:pPr rtl="0"/>
          <a:r>
            <a:rPr lang="en-AU" sz="2000" dirty="0" smtClean="0"/>
            <a:t>Users tracked and assessment via learning management system, and reported into RPL</a:t>
          </a:r>
          <a:endParaRPr lang="en-AU" sz="2000" dirty="0"/>
        </a:p>
      </dgm:t>
    </dgm:pt>
    <dgm:pt modelId="{9EAE47A9-8028-4ECC-8515-A8F3A2D7F01B}" type="parTrans" cxnId="{5A630188-0058-49F9-98BC-4F472E0CDB20}">
      <dgm:prSet/>
      <dgm:spPr/>
      <dgm:t>
        <a:bodyPr/>
        <a:lstStyle/>
        <a:p>
          <a:endParaRPr lang="en-AU"/>
        </a:p>
      </dgm:t>
    </dgm:pt>
    <dgm:pt modelId="{3CB77140-4A06-4C1E-B3E9-6C62ABC2F48D}" type="sibTrans" cxnId="{5A630188-0058-49F9-98BC-4F472E0CDB20}">
      <dgm:prSet/>
      <dgm:spPr/>
      <dgm:t>
        <a:bodyPr/>
        <a:lstStyle/>
        <a:p>
          <a:endParaRPr lang="en-AU"/>
        </a:p>
      </dgm:t>
    </dgm:pt>
    <dgm:pt modelId="{8552106B-7282-40B0-8DD1-F029AA350F57}">
      <dgm:prSet custT="1"/>
      <dgm:spPr>
        <a:solidFill>
          <a:srgbClr val="781D7E"/>
        </a:solidFill>
      </dgm:spPr>
      <dgm:t>
        <a:bodyPr/>
        <a:lstStyle/>
        <a:p>
          <a:pPr rtl="0"/>
          <a:r>
            <a:rPr lang="en-AU" sz="2000" dirty="0" smtClean="0"/>
            <a:t>Content stored on dedicated server at NBN HUB in Brunswick</a:t>
          </a:r>
          <a:endParaRPr lang="en-AU" sz="2000" dirty="0"/>
        </a:p>
      </dgm:t>
    </dgm:pt>
    <dgm:pt modelId="{0022E999-E309-41FA-B297-4165C53F0FA8}" type="parTrans" cxnId="{599F5355-655F-4EED-9479-8F6CA3723987}">
      <dgm:prSet/>
      <dgm:spPr/>
      <dgm:t>
        <a:bodyPr/>
        <a:lstStyle/>
        <a:p>
          <a:endParaRPr lang="en-AU"/>
        </a:p>
      </dgm:t>
    </dgm:pt>
    <dgm:pt modelId="{D0854296-8D1C-4ED6-BCBF-E2320653AC29}" type="sibTrans" cxnId="{599F5355-655F-4EED-9479-8F6CA3723987}">
      <dgm:prSet/>
      <dgm:spPr/>
      <dgm:t>
        <a:bodyPr/>
        <a:lstStyle/>
        <a:p>
          <a:endParaRPr lang="en-AU"/>
        </a:p>
      </dgm:t>
    </dgm:pt>
    <dgm:pt modelId="{566CFED5-6016-4276-AC21-287C43321586}">
      <dgm:prSet custT="1"/>
      <dgm:spPr>
        <a:solidFill>
          <a:schemeClr val="accent6"/>
        </a:solidFill>
      </dgm:spPr>
      <dgm:t>
        <a:bodyPr/>
        <a:lstStyle/>
        <a:p>
          <a:pPr rtl="0"/>
          <a:r>
            <a:rPr lang="en-AU" sz="2000" dirty="0" smtClean="0"/>
            <a:t>Content accessed at NBN HUB in Armidale</a:t>
          </a:r>
          <a:endParaRPr lang="en-AU" sz="2000" dirty="0"/>
        </a:p>
      </dgm:t>
    </dgm:pt>
    <dgm:pt modelId="{F29A855A-DA46-481A-B350-FFA8BF19D179}" type="parTrans" cxnId="{B66CF21F-27AB-4112-B902-EBCD213BB7F1}">
      <dgm:prSet/>
      <dgm:spPr/>
      <dgm:t>
        <a:bodyPr/>
        <a:lstStyle/>
        <a:p>
          <a:endParaRPr lang="en-AU"/>
        </a:p>
      </dgm:t>
    </dgm:pt>
    <dgm:pt modelId="{D853098C-FA2E-45C0-B014-247BE8627E23}" type="sibTrans" cxnId="{B66CF21F-27AB-4112-B902-EBCD213BB7F1}">
      <dgm:prSet/>
      <dgm:spPr/>
      <dgm:t>
        <a:bodyPr/>
        <a:lstStyle/>
        <a:p>
          <a:endParaRPr lang="en-AU"/>
        </a:p>
      </dgm:t>
    </dgm:pt>
    <dgm:pt modelId="{FF28F47B-36DD-4552-A87C-398CD8B24D01}" type="pres">
      <dgm:prSet presAssocID="{4E00D992-D1A1-4E02-B3FA-552F3D241BA9}" presName="linear" presStyleCnt="0">
        <dgm:presLayoutVars>
          <dgm:animLvl val="lvl"/>
          <dgm:resizeHandles val="exact"/>
        </dgm:presLayoutVars>
      </dgm:prSet>
      <dgm:spPr/>
    </dgm:pt>
    <dgm:pt modelId="{F474D2EE-B2B9-4711-888C-1D2C5B0B340E}" type="pres">
      <dgm:prSet presAssocID="{D4380DB3-2656-49D0-B3E8-541A1AE83D41}" presName="parentText" presStyleLbl="node1" presStyleIdx="0" presStyleCnt="5" custLinFactY="-53678" custLinFactNeighborX="828" custLinFactNeighborY="-100000">
        <dgm:presLayoutVars>
          <dgm:chMax val="0"/>
          <dgm:bulletEnabled val="1"/>
        </dgm:presLayoutVars>
      </dgm:prSet>
      <dgm:spPr/>
    </dgm:pt>
    <dgm:pt modelId="{8E5B314B-1BB0-424B-91B2-1B7B05C980E2}" type="pres">
      <dgm:prSet presAssocID="{AD66B018-3485-47A6-B786-DED6ED48523C}" presName="spacer" presStyleCnt="0"/>
      <dgm:spPr/>
    </dgm:pt>
    <dgm:pt modelId="{9E697A0F-1150-4A0E-A327-7FB9EC5EA84C}" type="pres">
      <dgm:prSet presAssocID="{6FB01352-38C5-4237-BB7F-A87E79CF68D5}" presName="parentText" presStyleLbl="node1" presStyleIdx="1" presStyleCnt="5" custLinFactY="-30114" custLinFactNeighborX="8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5306A7F-48E8-42D0-AC4D-888561A8AEC3}" type="pres">
      <dgm:prSet presAssocID="{7AB41B50-5637-404A-B5DF-9079FA0C4F0F}" presName="spacer" presStyleCnt="0"/>
      <dgm:spPr/>
    </dgm:pt>
    <dgm:pt modelId="{687D9DE0-004B-4FE9-B739-823255349A45}" type="pres">
      <dgm:prSet presAssocID="{384AA577-EA8F-4156-93DF-7CCD9D2E3469}" presName="parentText" presStyleLbl="node1" presStyleIdx="2" presStyleCnt="5" custLinFactY="-12220" custLinFactNeighborX="8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B2E563CC-B9B7-4610-BEC4-478160109F78}" type="pres">
      <dgm:prSet presAssocID="{3CB77140-4A06-4C1E-B3E9-6C62ABC2F48D}" presName="spacer" presStyleCnt="0"/>
      <dgm:spPr/>
    </dgm:pt>
    <dgm:pt modelId="{E7DB8784-1197-4068-B34A-CDBD4E0A6BA2}" type="pres">
      <dgm:prSet presAssocID="{8552106B-7282-40B0-8DD1-F029AA350F57}" presName="parentText" presStyleLbl="node1" presStyleIdx="3" presStyleCnt="5" custLinFactY="7841" custLinFactNeighborX="-560" custLinFactNeighborY="100000">
        <dgm:presLayoutVars>
          <dgm:chMax val="0"/>
          <dgm:bulletEnabled val="1"/>
        </dgm:presLayoutVars>
      </dgm:prSet>
      <dgm:spPr/>
    </dgm:pt>
    <dgm:pt modelId="{57C99359-B0F4-436B-8EA4-9982B79DC290}" type="pres">
      <dgm:prSet presAssocID="{D0854296-8D1C-4ED6-BCBF-E2320653AC29}" presName="spacer" presStyleCnt="0"/>
      <dgm:spPr/>
    </dgm:pt>
    <dgm:pt modelId="{37F9EC03-0B21-4A91-B97E-3A69297766E4}" type="pres">
      <dgm:prSet presAssocID="{566CFED5-6016-4276-AC21-287C43321586}" presName="parentText" presStyleLbl="node1" presStyleIdx="4" presStyleCnt="5" custLinFactY="36475" custLinFactNeighborX="828" custLinFactNeighborY="100000">
        <dgm:presLayoutVars>
          <dgm:chMax val="0"/>
          <dgm:bulletEnabled val="1"/>
        </dgm:presLayoutVars>
      </dgm:prSet>
      <dgm:spPr/>
    </dgm:pt>
  </dgm:ptLst>
  <dgm:cxnLst>
    <dgm:cxn modelId="{8D326C7E-BBA4-4A96-B653-E18E8EAFA84F}" type="presOf" srcId="{D4380DB3-2656-49D0-B3E8-541A1AE83D41}" destId="{F474D2EE-B2B9-4711-888C-1D2C5B0B340E}" srcOrd="0" destOrd="0" presId="urn:microsoft.com/office/officeart/2005/8/layout/vList2"/>
    <dgm:cxn modelId="{599F5355-655F-4EED-9479-8F6CA3723987}" srcId="{4E00D992-D1A1-4E02-B3FA-552F3D241BA9}" destId="{8552106B-7282-40B0-8DD1-F029AA350F57}" srcOrd="3" destOrd="0" parTransId="{0022E999-E309-41FA-B297-4165C53F0FA8}" sibTransId="{D0854296-8D1C-4ED6-BCBF-E2320653AC29}"/>
    <dgm:cxn modelId="{2D938254-3F54-43A7-A2CD-E5C14CF84778}" type="presOf" srcId="{384AA577-EA8F-4156-93DF-7CCD9D2E3469}" destId="{687D9DE0-004B-4FE9-B739-823255349A45}" srcOrd="0" destOrd="0" presId="urn:microsoft.com/office/officeart/2005/8/layout/vList2"/>
    <dgm:cxn modelId="{A7D61E02-52CA-4C1D-AB9E-D1131832225F}" type="presOf" srcId="{8552106B-7282-40B0-8DD1-F029AA350F57}" destId="{E7DB8784-1197-4068-B34A-CDBD4E0A6BA2}" srcOrd="0" destOrd="0" presId="urn:microsoft.com/office/officeart/2005/8/layout/vList2"/>
    <dgm:cxn modelId="{8241FE32-ED68-4190-BA31-D05B083A4B1B}" type="presOf" srcId="{6FB01352-38C5-4237-BB7F-A87E79CF68D5}" destId="{9E697A0F-1150-4A0E-A327-7FB9EC5EA84C}" srcOrd="0" destOrd="0" presId="urn:microsoft.com/office/officeart/2005/8/layout/vList2"/>
    <dgm:cxn modelId="{E6DFB19B-93E9-4339-B8D9-1E569F5AB8D3}" srcId="{4E00D992-D1A1-4E02-B3FA-552F3D241BA9}" destId="{D4380DB3-2656-49D0-B3E8-541A1AE83D41}" srcOrd="0" destOrd="0" parTransId="{F3968882-CBBC-4AF9-8D39-A4FDBA75EDDC}" sibTransId="{AD66B018-3485-47A6-B786-DED6ED48523C}"/>
    <dgm:cxn modelId="{36175DA4-B825-4A8A-BDC8-9AD65F6D6708}" type="presOf" srcId="{4E00D992-D1A1-4E02-B3FA-552F3D241BA9}" destId="{FF28F47B-36DD-4552-A87C-398CD8B24D01}" srcOrd="0" destOrd="0" presId="urn:microsoft.com/office/officeart/2005/8/layout/vList2"/>
    <dgm:cxn modelId="{2DFF0CE5-E2E2-4AE1-A818-7E9B5B30B495}" srcId="{4E00D992-D1A1-4E02-B3FA-552F3D241BA9}" destId="{6FB01352-38C5-4237-BB7F-A87E79CF68D5}" srcOrd="1" destOrd="0" parTransId="{3A6C0867-A2FF-44FA-8182-E4C16FE3635E}" sibTransId="{7AB41B50-5637-404A-B5DF-9079FA0C4F0F}"/>
    <dgm:cxn modelId="{1E4DEA91-C968-4D92-B172-BEDA0547EEED}" type="presOf" srcId="{566CFED5-6016-4276-AC21-287C43321586}" destId="{37F9EC03-0B21-4A91-B97E-3A69297766E4}" srcOrd="0" destOrd="0" presId="urn:microsoft.com/office/officeart/2005/8/layout/vList2"/>
    <dgm:cxn modelId="{5A630188-0058-49F9-98BC-4F472E0CDB20}" srcId="{4E00D992-D1A1-4E02-B3FA-552F3D241BA9}" destId="{384AA577-EA8F-4156-93DF-7CCD9D2E3469}" srcOrd="2" destOrd="0" parTransId="{9EAE47A9-8028-4ECC-8515-A8F3A2D7F01B}" sibTransId="{3CB77140-4A06-4C1E-B3E9-6C62ABC2F48D}"/>
    <dgm:cxn modelId="{B66CF21F-27AB-4112-B902-EBCD213BB7F1}" srcId="{4E00D992-D1A1-4E02-B3FA-552F3D241BA9}" destId="{566CFED5-6016-4276-AC21-287C43321586}" srcOrd="4" destOrd="0" parTransId="{F29A855A-DA46-481A-B350-FFA8BF19D179}" sibTransId="{D853098C-FA2E-45C0-B014-247BE8627E23}"/>
    <dgm:cxn modelId="{5BB1954D-1C52-44B0-828F-1AEAD066FCEB}" type="presParOf" srcId="{FF28F47B-36DD-4552-A87C-398CD8B24D01}" destId="{F474D2EE-B2B9-4711-888C-1D2C5B0B340E}" srcOrd="0" destOrd="0" presId="urn:microsoft.com/office/officeart/2005/8/layout/vList2"/>
    <dgm:cxn modelId="{D73A58F8-6CDA-429A-BA95-A39D0DC60D19}" type="presParOf" srcId="{FF28F47B-36DD-4552-A87C-398CD8B24D01}" destId="{8E5B314B-1BB0-424B-91B2-1B7B05C980E2}" srcOrd="1" destOrd="0" presId="urn:microsoft.com/office/officeart/2005/8/layout/vList2"/>
    <dgm:cxn modelId="{5618F4CB-50DF-4970-82FC-83F4FA5ED3DF}" type="presParOf" srcId="{FF28F47B-36DD-4552-A87C-398CD8B24D01}" destId="{9E697A0F-1150-4A0E-A327-7FB9EC5EA84C}" srcOrd="2" destOrd="0" presId="urn:microsoft.com/office/officeart/2005/8/layout/vList2"/>
    <dgm:cxn modelId="{C0B5A48A-327B-4465-A6CE-FF097117F7AF}" type="presParOf" srcId="{FF28F47B-36DD-4552-A87C-398CD8B24D01}" destId="{45306A7F-48E8-42D0-AC4D-888561A8AEC3}" srcOrd="3" destOrd="0" presId="urn:microsoft.com/office/officeart/2005/8/layout/vList2"/>
    <dgm:cxn modelId="{C2C7221E-36B3-4675-9363-D0D93F8E9BA8}" type="presParOf" srcId="{FF28F47B-36DD-4552-A87C-398CD8B24D01}" destId="{687D9DE0-004B-4FE9-B739-823255349A45}" srcOrd="4" destOrd="0" presId="urn:microsoft.com/office/officeart/2005/8/layout/vList2"/>
    <dgm:cxn modelId="{85016352-7C1A-4480-B262-06AC194EAF9E}" type="presParOf" srcId="{FF28F47B-36DD-4552-A87C-398CD8B24D01}" destId="{B2E563CC-B9B7-4610-BEC4-478160109F78}" srcOrd="5" destOrd="0" presId="urn:microsoft.com/office/officeart/2005/8/layout/vList2"/>
    <dgm:cxn modelId="{48634684-609B-4A5E-AEB5-1C288D7B8FAE}" type="presParOf" srcId="{FF28F47B-36DD-4552-A87C-398CD8B24D01}" destId="{E7DB8784-1197-4068-B34A-CDBD4E0A6BA2}" srcOrd="6" destOrd="0" presId="urn:microsoft.com/office/officeart/2005/8/layout/vList2"/>
    <dgm:cxn modelId="{F35FE025-6E1F-4AB2-840B-FE0BF8235A8B}" type="presParOf" srcId="{FF28F47B-36DD-4552-A87C-398CD8B24D01}" destId="{57C99359-B0F4-436B-8EA4-9982B79DC290}" srcOrd="7" destOrd="0" presId="urn:microsoft.com/office/officeart/2005/8/layout/vList2"/>
    <dgm:cxn modelId="{FBA6328D-E7DD-4D7E-AF1C-3A4DE81A9B5A}" type="presParOf" srcId="{FF28F47B-36DD-4552-A87C-398CD8B24D01}" destId="{37F9EC03-0B21-4A91-B97E-3A69297766E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9E2551-FCB9-4C8D-BFB4-04F43F899806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AU"/>
        </a:p>
      </dgm:t>
    </dgm:pt>
    <dgm:pt modelId="{39B31D0A-6A17-41B6-8E78-3BF5E55E29E8}">
      <dgm:prSet/>
      <dgm:spPr/>
      <dgm:t>
        <a:bodyPr/>
        <a:lstStyle/>
        <a:p>
          <a:pPr rtl="0"/>
          <a:r>
            <a:rPr lang="en-AU" b="0" smtClean="0"/>
            <a:t>Video, TV, film, multimedia, 3D and 2D animation, vodcasts, blogs, web design.</a:t>
          </a:r>
          <a:endParaRPr lang="en-AU"/>
        </a:p>
      </dgm:t>
    </dgm:pt>
    <dgm:pt modelId="{3D9B0F1F-5F5B-4917-B1B5-1352E18A4CD3}" type="parTrans" cxnId="{9575D6F0-5B06-4A2E-9C69-A4CED7E4D758}">
      <dgm:prSet/>
      <dgm:spPr/>
      <dgm:t>
        <a:bodyPr/>
        <a:lstStyle/>
        <a:p>
          <a:endParaRPr lang="en-AU"/>
        </a:p>
      </dgm:t>
    </dgm:pt>
    <dgm:pt modelId="{8ECCE82F-B09F-418D-9E7A-3DAE84667181}" type="sibTrans" cxnId="{9575D6F0-5B06-4A2E-9C69-A4CED7E4D758}">
      <dgm:prSet/>
      <dgm:spPr/>
      <dgm:t>
        <a:bodyPr/>
        <a:lstStyle/>
        <a:p>
          <a:endParaRPr lang="en-AU"/>
        </a:p>
      </dgm:t>
    </dgm:pt>
    <dgm:pt modelId="{B823BC12-F954-464B-B572-B56627BB4975}">
      <dgm:prSet/>
      <dgm:spPr/>
      <dgm:t>
        <a:bodyPr/>
        <a:lstStyle/>
        <a:p>
          <a:pPr rtl="0"/>
          <a:r>
            <a:rPr lang="en-AU" b="0" smtClean="0"/>
            <a:t>Broadcast quality edit suites, studio, camera crew and journalists.</a:t>
          </a:r>
          <a:endParaRPr lang="en-AU"/>
        </a:p>
      </dgm:t>
    </dgm:pt>
    <dgm:pt modelId="{AE976483-342D-439B-8074-79D841FF388B}" type="parTrans" cxnId="{9639288E-8D3B-462E-A27C-5D657652F04D}">
      <dgm:prSet/>
      <dgm:spPr/>
      <dgm:t>
        <a:bodyPr/>
        <a:lstStyle/>
        <a:p>
          <a:endParaRPr lang="en-AU"/>
        </a:p>
      </dgm:t>
    </dgm:pt>
    <dgm:pt modelId="{C0232CF0-231F-4353-8CB2-F3AD611A437D}" type="sibTrans" cxnId="{9639288E-8D3B-462E-A27C-5D657652F04D}">
      <dgm:prSet/>
      <dgm:spPr/>
      <dgm:t>
        <a:bodyPr/>
        <a:lstStyle/>
        <a:p>
          <a:endParaRPr lang="en-AU"/>
        </a:p>
      </dgm:t>
    </dgm:pt>
    <dgm:pt modelId="{B237D06B-6788-48DF-BE88-11E2547706FF}">
      <dgm:prSet/>
      <dgm:spPr/>
      <dgm:t>
        <a:bodyPr/>
        <a:lstStyle/>
        <a:p>
          <a:pPr rtl="0"/>
          <a:r>
            <a:rPr lang="en-AU" b="0" smtClean="0"/>
            <a:t>Special effects, script writing, talent sourcing.</a:t>
          </a:r>
          <a:endParaRPr lang="en-AU"/>
        </a:p>
      </dgm:t>
    </dgm:pt>
    <dgm:pt modelId="{BA8A8D0E-3784-4156-BB1C-0A1B7B7E326C}" type="parTrans" cxnId="{75E89C42-96F6-4051-8BBC-8283B87E1DCE}">
      <dgm:prSet/>
      <dgm:spPr/>
      <dgm:t>
        <a:bodyPr/>
        <a:lstStyle/>
        <a:p>
          <a:endParaRPr lang="en-AU"/>
        </a:p>
      </dgm:t>
    </dgm:pt>
    <dgm:pt modelId="{20E6FB37-F646-441A-BCCC-5F62C9DA1BA7}" type="sibTrans" cxnId="{75E89C42-96F6-4051-8BBC-8283B87E1DCE}">
      <dgm:prSet/>
      <dgm:spPr/>
      <dgm:t>
        <a:bodyPr/>
        <a:lstStyle/>
        <a:p>
          <a:endParaRPr lang="en-AU"/>
        </a:p>
      </dgm:t>
    </dgm:pt>
    <dgm:pt modelId="{3FCD3645-65E0-4CE3-8379-6CE59FA46B12}">
      <dgm:prSet/>
      <dgm:spPr/>
      <dgm:t>
        <a:bodyPr/>
        <a:lstStyle/>
        <a:p>
          <a:pPr rtl="0"/>
          <a:r>
            <a:rPr lang="en-AU" b="0" smtClean="0"/>
            <a:t>EKP LMS in 40 countries, 800 clients, 8 million learners. ISO accredited</a:t>
          </a:r>
          <a:endParaRPr lang="en-AU"/>
        </a:p>
      </dgm:t>
    </dgm:pt>
    <dgm:pt modelId="{67F9C11D-C476-4A2F-ABED-F683058B9032}" type="parTrans" cxnId="{FA0DE5A4-B635-4F29-9110-90A2B3E9932A}">
      <dgm:prSet/>
      <dgm:spPr/>
      <dgm:t>
        <a:bodyPr/>
        <a:lstStyle/>
        <a:p>
          <a:endParaRPr lang="en-AU"/>
        </a:p>
      </dgm:t>
    </dgm:pt>
    <dgm:pt modelId="{5D7B10AD-DD77-4B34-86DD-E3DBBAF98398}" type="sibTrans" cxnId="{FA0DE5A4-B635-4F29-9110-90A2B3E9932A}">
      <dgm:prSet/>
      <dgm:spPr/>
      <dgm:t>
        <a:bodyPr/>
        <a:lstStyle/>
        <a:p>
          <a:endParaRPr lang="en-AU"/>
        </a:p>
      </dgm:t>
    </dgm:pt>
    <dgm:pt modelId="{6F169F46-9FD7-4EFA-929E-A92EDC812AE2}">
      <dgm:prSet/>
      <dgm:spPr/>
      <dgm:t>
        <a:bodyPr/>
        <a:lstStyle/>
        <a:p>
          <a:pPr rtl="0"/>
          <a:r>
            <a:rPr lang="en-US" b="0" smtClean="0"/>
            <a:t>Developer of R</a:t>
          </a:r>
          <a:r>
            <a:rPr lang="en-US" b="0" i="1" smtClean="0"/>
            <a:t>i</a:t>
          </a:r>
          <a:r>
            <a:rPr lang="en-US" b="0" smtClean="0"/>
            <a:t>PL</a:t>
          </a:r>
          <a:r>
            <a:rPr lang="en-US" b="0" i="1" smtClean="0"/>
            <a:t>e</a:t>
          </a:r>
          <a:r>
            <a:rPr lang="en-US" b="0" smtClean="0"/>
            <a:t> </a:t>
          </a:r>
          <a:r>
            <a:rPr lang="en-AU" b="0" smtClean="0"/>
            <a:t>for RPL &amp; eLearn Studio for content management.</a:t>
          </a:r>
          <a:endParaRPr lang="en-AU"/>
        </a:p>
      </dgm:t>
    </dgm:pt>
    <dgm:pt modelId="{23847813-6550-4291-BB1F-B7541F50EBF0}" type="parTrans" cxnId="{FC804B24-C2EA-40B4-B4F2-B2847DC13E64}">
      <dgm:prSet/>
      <dgm:spPr/>
      <dgm:t>
        <a:bodyPr/>
        <a:lstStyle/>
        <a:p>
          <a:endParaRPr lang="en-AU"/>
        </a:p>
      </dgm:t>
    </dgm:pt>
    <dgm:pt modelId="{3950C71D-174E-4A14-BB00-C914B6ECCA60}" type="sibTrans" cxnId="{FC804B24-C2EA-40B4-B4F2-B2847DC13E64}">
      <dgm:prSet/>
      <dgm:spPr/>
      <dgm:t>
        <a:bodyPr/>
        <a:lstStyle/>
        <a:p>
          <a:endParaRPr lang="en-AU"/>
        </a:p>
      </dgm:t>
    </dgm:pt>
    <dgm:pt modelId="{695557CE-3A25-42B9-9D6D-FE44997A84A9}" type="pres">
      <dgm:prSet presAssocID="{A89E2551-FCB9-4C8D-BFB4-04F43F899806}" presName="linear" presStyleCnt="0">
        <dgm:presLayoutVars>
          <dgm:animLvl val="lvl"/>
          <dgm:resizeHandles val="exact"/>
        </dgm:presLayoutVars>
      </dgm:prSet>
      <dgm:spPr/>
    </dgm:pt>
    <dgm:pt modelId="{C14882D1-4A98-43C1-9746-F1821CE3B244}" type="pres">
      <dgm:prSet presAssocID="{39B31D0A-6A17-41B6-8E78-3BF5E55E29E8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8BEBB28-ECBE-4B0F-9E58-3CBCB75B23ED}" type="pres">
      <dgm:prSet presAssocID="{8ECCE82F-B09F-418D-9E7A-3DAE84667181}" presName="spacer" presStyleCnt="0"/>
      <dgm:spPr/>
    </dgm:pt>
    <dgm:pt modelId="{3738A941-577E-471F-A611-0EB8B78739FC}" type="pres">
      <dgm:prSet presAssocID="{B823BC12-F954-464B-B572-B56627BB4975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AC3DA6A-880B-4A00-B0D6-C4D1D637A27A}" type="pres">
      <dgm:prSet presAssocID="{C0232CF0-231F-4353-8CB2-F3AD611A437D}" presName="spacer" presStyleCnt="0"/>
      <dgm:spPr/>
    </dgm:pt>
    <dgm:pt modelId="{8B7262DA-0605-43B5-ACE2-34FF130906A4}" type="pres">
      <dgm:prSet presAssocID="{B237D06B-6788-48DF-BE88-11E2547706FF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6EC687F9-EAAF-4D68-A4A5-A0AB84F10AA5}" type="pres">
      <dgm:prSet presAssocID="{20E6FB37-F646-441A-BCCC-5F62C9DA1BA7}" presName="spacer" presStyleCnt="0"/>
      <dgm:spPr/>
    </dgm:pt>
    <dgm:pt modelId="{44C377F1-4263-48CD-91DF-1A9EBC56D615}" type="pres">
      <dgm:prSet presAssocID="{3FCD3645-65E0-4CE3-8379-6CE59FA46B1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DE054F2F-A1FD-47BB-92BA-4D5C3035773A}" type="pres">
      <dgm:prSet presAssocID="{5D7B10AD-DD77-4B34-86DD-E3DBBAF98398}" presName="spacer" presStyleCnt="0"/>
      <dgm:spPr/>
    </dgm:pt>
    <dgm:pt modelId="{58060BA4-97C5-458C-97A3-A2788B8D46A4}" type="pres">
      <dgm:prSet presAssocID="{6F169F46-9FD7-4EFA-929E-A92EDC812AE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9575D6F0-5B06-4A2E-9C69-A4CED7E4D758}" srcId="{A89E2551-FCB9-4C8D-BFB4-04F43F899806}" destId="{39B31D0A-6A17-41B6-8E78-3BF5E55E29E8}" srcOrd="0" destOrd="0" parTransId="{3D9B0F1F-5F5B-4917-B1B5-1352E18A4CD3}" sibTransId="{8ECCE82F-B09F-418D-9E7A-3DAE84667181}"/>
    <dgm:cxn modelId="{75E89C42-96F6-4051-8BBC-8283B87E1DCE}" srcId="{A89E2551-FCB9-4C8D-BFB4-04F43F899806}" destId="{B237D06B-6788-48DF-BE88-11E2547706FF}" srcOrd="2" destOrd="0" parTransId="{BA8A8D0E-3784-4156-BB1C-0A1B7B7E326C}" sibTransId="{20E6FB37-F646-441A-BCCC-5F62C9DA1BA7}"/>
    <dgm:cxn modelId="{D0B5D9CB-3468-49BC-A126-42E8C6C1E30A}" type="presOf" srcId="{A89E2551-FCB9-4C8D-BFB4-04F43F899806}" destId="{695557CE-3A25-42B9-9D6D-FE44997A84A9}" srcOrd="0" destOrd="0" presId="urn:microsoft.com/office/officeart/2005/8/layout/vList2"/>
    <dgm:cxn modelId="{00A36458-33D1-4716-A023-9AE61B4F8C44}" type="presOf" srcId="{39B31D0A-6A17-41B6-8E78-3BF5E55E29E8}" destId="{C14882D1-4A98-43C1-9746-F1821CE3B244}" srcOrd="0" destOrd="0" presId="urn:microsoft.com/office/officeart/2005/8/layout/vList2"/>
    <dgm:cxn modelId="{5136F233-D9CF-4B2D-8E14-9DC493562CDB}" type="presOf" srcId="{B823BC12-F954-464B-B572-B56627BB4975}" destId="{3738A941-577E-471F-A611-0EB8B78739FC}" srcOrd="0" destOrd="0" presId="urn:microsoft.com/office/officeart/2005/8/layout/vList2"/>
    <dgm:cxn modelId="{FC804B24-C2EA-40B4-B4F2-B2847DC13E64}" srcId="{A89E2551-FCB9-4C8D-BFB4-04F43F899806}" destId="{6F169F46-9FD7-4EFA-929E-A92EDC812AE2}" srcOrd="4" destOrd="0" parTransId="{23847813-6550-4291-BB1F-B7541F50EBF0}" sibTransId="{3950C71D-174E-4A14-BB00-C914B6ECCA60}"/>
    <dgm:cxn modelId="{3A369399-8BC5-4E1B-BC33-B9813DB40F79}" type="presOf" srcId="{B237D06B-6788-48DF-BE88-11E2547706FF}" destId="{8B7262DA-0605-43B5-ACE2-34FF130906A4}" srcOrd="0" destOrd="0" presId="urn:microsoft.com/office/officeart/2005/8/layout/vList2"/>
    <dgm:cxn modelId="{AF6AD784-75DB-4B82-A7F4-3B3AEDDB9A20}" type="presOf" srcId="{6F169F46-9FD7-4EFA-929E-A92EDC812AE2}" destId="{58060BA4-97C5-458C-97A3-A2788B8D46A4}" srcOrd="0" destOrd="0" presId="urn:microsoft.com/office/officeart/2005/8/layout/vList2"/>
    <dgm:cxn modelId="{9639288E-8D3B-462E-A27C-5D657652F04D}" srcId="{A89E2551-FCB9-4C8D-BFB4-04F43F899806}" destId="{B823BC12-F954-464B-B572-B56627BB4975}" srcOrd="1" destOrd="0" parTransId="{AE976483-342D-439B-8074-79D841FF388B}" sibTransId="{C0232CF0-231F-4353-8CB2-F3AD611A437D}"/>
    <dgm:cxn modelId="{8AB5FD1E-67FE-4A7C-AC3E-45F833EBA31F}" type="presOf" srcId="{3FCD3645-65E0-4CE3-8379-6CE59FA46B12}" destId="{44C377F1-4263-48CD-91DF-1A9EBC56D615}" srcOrd="0" destOrd="0" presId="urn:microsoft.com/office/officeart/2005/8/layout/vList2"/>
    <dgm:cxn modelId="{FA0DE5A4-B635-4F29-9110-90A2B3E9932A}" srcId="{A89E2551-FCB9-4C8D-BFB4-04F43F899806}" destId="{3FCD3645-65E0-4CE3-8379-6CE59FA46B12}" srcOrd="3" destOrd="0" parTransId="{67F9C11D-C476-4A2F-ABED-F683058B9032}" sibTransId="{5D7B10AD-DD77-4B34-86DD-E3DBBAF98398}"/>
    <dgm:cxn modelId="{388DC8EE-E16F-4D8A-9B90-0507992B1B98}" type="presParOf" srcId="{695557CE-3A25-42B9-9D6D-FE44997A84A9}" destId="{C14882D1-4A98-43C1-9746-F1821CE3B244}" srcOrd="0" destOrd="0" presId="urn:microsoft.com/office/officeart/2005/8/layout/vList2"/>
    <dgm:cxn modelId="{B754CACE-98CB-48FB-AA20-2A679466EB52}" type="presParOf" srcId="{695557CE-3A25-42B9-9D6D-FE44997A84A9}" destId="{38BEBB28-ECBE-4B0F-9E58-3CBCB75B23ED}" srcOrd="1" destOrd="0" presId="urn:microsoft.com/office/officeart/2005/8/layout/vList2"/>
    <dgm:cxn modelId="{F196D3FE-2F11-4480-AA25-3DC8BE915358}" type="presParOf" srcId="{695557CE-3A25-42B9-9D6D-FE44997A84A9}" destId="{3738A941-577E-471F-A611-0EB8B78739FC}" srcOrd="2" destOrd="0" presId="urn:microsoft.com/office/officeart/2005/8/layout/vList2"/>
    <dgm:cxn modelId="{1343A084-4D75-420E-8FB2-BCAA41B8B185}" type="presParOf" srcId="{695557CE-3A25-42B9-9D6D-FE44997A84A9}" destId="{BAC3DA6A-880B-4A00-B0D6-C4D1D637A27A}" srcOrd="3" destOrd="0" presId="urn:microsoft.com/office/officeart/2005/8/layout/vList2"/>
    <dgm:cxn modelId="{0CEDE637-D1FD-4B4E-B15F-85694DA8FC93}" type="presParOf" srcId="{695557CE-3A25-42B9-9D6D-FE44997A84A9}" destId="{8B7262DA-0605-43B5-ACE2-34FF130906A4}" srcOrd="4" destOrd="0" presId="urn:microsoft.com/office/officeart/2005/8/layout/vList2"/>
    <dgm:cxn modelId="{62E556BF-132B-438D-95C2-3E48A35EF0E6}" type="presParOf" srcId="{695557CE-3A25-42B9-9D6D-FE44997A84A9}" destId="{6EC687F9-EAAF-4D68-A4A5-A0AB84F10AA5}" srcOrd="5" destOrd="0" presId="urn:microsoft.com/office/officeart/2005/8/layout/vList2"/>
    <dgm:cxn modelId="{A2358B8E-AC40-4227-A225-68303BAB5F4F}" type="presParOf" srcId="{695557CE-3A25-42B9-9D6D-FE44997A84A9}" destId="{44C377F1-4263-48CD-91DF-1A9EBC56D615}" srcOrd="6" destOrd="0" presId="urn:microsoft.com/office/officeart/2005/8/layout/vList2"/>
    <dgm:cxn modelId="{F4C6F6C8-3F0B-4DDC-9755-7B4261737912}" type="presParOf" srcId="{695557CE-3A25-42B9-9D6D-FE44997A84A9}" destId="{DE054F2F-A1FD-47BB-92BA-4D5C3035773A}" srcOrd="7" destOrd="0" presId="urn:microsoft.com/office/officeart/2005/8/layout/vList2"/>
    <dgm:cxn modelId="{57074629-E64D-44B0-A90F-F3ED7FCA29C9}" type="presParOf" srcId="{695557CE-3A25-42B9-9D6D-FE44997A84A9}" destId="{58060BA4-97C5-458C-97A3-A2788B8D46A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74D2EE-B2B9-4711-888C-1D2C5B0B340E}">
      <dsp:nvSpPr>
        <dsp:cNvPr id="0" name=""/>
        <dsp:cNvSpPr/>
      </dsp:nvSpPr>
      <dsp:spPr>
        <a:xfrm>
          <a:off x="0" y="112763"/>
          <a:ext cx="7207625" cy="845325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dirty="0" smtClean="0"/>
            <a:t>Utilising video, high resolution images and user content</a:t>
          </a:r>
          <a:endParaRPr lang="en-AU" sz="2000" kern="1200" dirty="0"/>
        </a:p>
      </dsp:txBody>
      <dsp:txXfrm>
        <a:off x="41265" y="154028"/>
        <a:ext cx="7125095" cy="762795"/>
      </dsp:txXfrm>
    </dsp:sp>
    <dsp:sp modelId="{9E697A0F-1150-4A0E-A327-7FB9EC5EA84C}">
      <dsp:nvSpPr>
        <dsp:cNvPr id="0" name=""/>
        <dsp:cNvSpPr/>
      </dsp:nvSpPr>
      <dsp:spPr>
        <a:xfrm>
          <a:off x="0" y="1171680"/>
          <a:ext cx="7207625" cy="845325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dirty="0" smtClean="0"/>
            <a:t>The technology of POV Cameras will be trialled to demonstrate participant competency in the workplace. </a:t>
          </a:r>
          <a:endParaRPr lang="en-AU" sz="2000" kern="1200" dirty="0"/>
        </a:p>
      </dsp:txBody>
      <dsp:txXfrm>
        <a:off x="41265" y="1212945"/>
        <a:ext cx="7125095" cy="762795"/>
      </dsp:txXfrm>
    </dsp:sp>
    <dsp:sp modelId="{687D9DE0-004B-4FE9-B739-823255349A45}">
      <dsp:nvSpPr>
        <dsp:cNvPr id="0" name=""/>
        <dsp:cNvSpPr/>
      </dsp:nvSpPr>
      <dsp:spPr>
        <a:xfrm>
          <a:off x="0" y="2182668"/>
          <a:ext cx="7207625" cy="845325"/>
        </a:xfrm>
        <a:prstGeom prst="roundRect">
          <a:avLst/>
        </a:prstGeom>
        <a:solidFill>
          <a:srgbClr val="008C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dirty="0" smtClean="0"/>
            <a:t>Users tracked and assessment via learning management system, and reported into RPL</a:t>
          </a:r>
          <a:endParaRPr lang="en-AU" sz="2000" kern="1200" dirty="0"/>
        </a:p>
      </dsp:txBody>
      <dsp:txXfrm>
        <a:off x="41265" y="2223933"/>
        <a:ext cx="7125095" cy="762795"/>
      </dsp:txXfrm>
    </dsp:sp>
    <dsp:sp modelId="{E7DB8784-1197-4068-B34A-CDBD4E0A6BA2}">
      <dsp:nvSpPr>
        <dsp:cNvPr id="0" name=""/>
        <dsp:cNvSpPr/>
      </dsp:nvSpPr>
      <dsp:spPr>
        <a:xfrm>
          <a:off x="0" y="3240773"/>
          <a:ext cx="7207625" cy="845325"/>
        </a:xfrm>
        <a:prstGeom prst="roundRect">
          <a:avLst/>
        </a:prstGeom>
        <a:solidFill>
          <a:srgbClr val="781D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dirty="0" smtClean="0"/>
            <a:t>Content stored on dedicated server at NBN HUB in Brunswick</a:t>
          </a:r>
          <a:endParaRPr lang="en-AU" sz="2000" kern="1200" dirty="0"/>
        </a:p>
      </dsp:txBody>
      <dsp:txXfrm>
        <a:off x="41265" y="3282038"/>
        <a:ext cx="7125095" cy="762795"/>
      </dsp:txXfrm>
    </dsp:sp>
    <dsp:sp modelId="{37F9EC03-0B21-4A91-B97E-3A69297766E4}">
      <dsp:nvSpPr>
        <dsp:cNvPr id="0" name=""/>
        <dsp:cNvSpPr/>
      </dsp:nvSpPr>
      <dsp:spPr>
        <a:xfrm>
          <a:off x="0" y="4342549"/>
          <a:ext cx="7207625" cy="845325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dirty="0" smtClean="0"/>
            <a:t>Content accessed at NBN HUB in Armidale</a:t>
          </a:r>
          <a:endParaRPr lang="en-AU" sz="2000" kern="1200" dirty="0"/>
        </a:p>
      </dsp:txBody>
      <dsp:txXfrm>
        <a:off x="41265" y="4383814"/>
        <a:ext cx="7125095" cy="7627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882D1-4A98-43C1-9746-F1821CE3B244}">
      <dsp:nvSpPr>
        <dsp:cNvPr id="0" name=""/>
        <dsp:cNvSpPr/>
      </dsp:nvSpPr>
      <dsp:spPr>
        <a:xfrm>
          <a:off x="0" y="101451"/>
          <a:ext cx="8713788" cy="9149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b="0" kern="1200" smtClean="0"/>
            <a:t>Video, TV, film, multimedia, 3D and 2D animation, vodcasts, blogs, web design.</a:t>
          </a:r>
          <a:endParaRPr lang="en-AU" sz="2300" kern="1200"/>
        </a:p>
      </dsp:txBody>
      <dsp:txXfrm>
        <a:off x="44664" y="146115"/>
        <a:ext cx="8624460" cy="825612"/>
      </dsp:txXfrm>
    </dsp:sp>
    <dsp:sp modelId="{3738A941-577E-471F-A611-0EB8B78739FC}">
      <dsp:nvSpPr>
        <dsp:cNvPr id="0" name=""/>
        <dsp:cNvSpPr/>
      </dsp:nvSpPr>
      <dsp:spPr>
        <a:xfrm>
          <a:off x="0" y="1082631"/>
          <a:ext cx="8713788" cy="9149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b="0" kern="1200" smtClean="0"/>
            <a:t>Broadcast quality edit suites, studio, camera crew and journalists.</a:t>
          </a:r>
          <a:endParaRPr lang="en-AU" sz="2300" kern="1200"/>
        </a:p>
      </dsp:txBody>
      <dsp:txXfrm>
        <a:off x="44664" y="1127295"/>
        <a:ext cx="8624460" cy="825612"/>
      </dsp:txXfrm>
    </dsp:sp>
    <dsp:sp modelId="{8B7262DA-0605-43B5-ACE2-34FF130906A4}">
      <dsp:nvSpPr>
        <dsp:cNvPr id="0" name=""/>
        <dsp:cNvSpPr/>
      </dsp:nvSpPr>
      <dsp:spPr>
        <a:xfrm>
          <a:off x="0" y="2063811"/>
          <a:ext cx="8713788" cy="9149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b="0" kern="1200" smtClean="0"/>
            <a:t>Special effects, script writing, talent sourcing.</a:t>
          </a:r>
          <a:endParaRPr lang="en-AU" sz="2300" kern="1200"/>
        </a:p>
      </dsp:txBody>
      <dsp:txXfrm>
        <a:off x="44664" y="2108475"/>
        <a:ext cx="8624460" cy="825612"/>
      </dsp:txXfrm>
    </dsp:sp>
    <dsp:sp modelId="{44C377F1-4263-48CD-91DF-1A9EBC56D615}">
      <dsp:nvSpPr>
        <dsp:cNvPr id="0" name=""/>
        <dsp:cNvSpPr/>
      </dsp:nvSpPr>
      <dsp:spPr>
        <a:xfrm>
          <a:off x="0" y="3044991"/>
          <a:ext cx="8713788" cy="9149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300" b="0" kern="1200" smtClean="0"/>
            <a:t>EKP LMS in 40 countries, 800 clients, 8 million learners. ISO accredited</a:t>
          </a:r>
          <a:endParaRPr lang="en-AU" sz="2300" kern="1200"/>
        </a:p>
      </dsp:txBody>
      <dsp:txXfrm>
        <a:off x="44664" y="3089655"/>
        <a:ext cx="8624460" cy="825612"/>
      </dsp:txXfrm>
    </dsp:sp>
    <dsp:sp modelId="{58060BA4-97C5-458C-97A3-A2788B8D46A4}">
      <dsp:nvSpPr>
        <dsp:cNvPr id="0" name=""/>
        <dsp:cNvSpPr/>
      </dsp:nvSpPr>
      <dsp:spPr>
        <a:xfrm>
          <a:off x="0" y="4026171"/>
          <a:ext cx="8713788" cy="9149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kern="1200" smtClean="0"/>
            <a:t>Developer of R</a:t>
          </a:r>
          <a:r>
            <a:rPr lang="en-US" sz="2300" b="0" i="1" kern="1200" smtClean="0"/>
            <a:t>i</a:t>
          </a:r>
          <a:r>
            <a:rPr lang="en-US" sz="2300" b="0" kern="1200" smtClean="0"/>
            <a:t>PL</a:t>
          </a:r>
          <a:r>
            <a:rPr lang="en-US" sz="2300" b="0" i="1" kern="1200" smtClean="0"/>
            <a:t>e</a:t>
          </a:r>
          <a:r>
            <a:rPr lang="en-US" sz="2300" b="0" kern="1200" smtClean="0"/>
            <a:t> </a:t>
          </a:r>
          <a:r>
            <a:rPr lang="en-AU" sz="2300" b="0" kern="1200" smtClean="0"/>
            <a:t>for RPL &amp; eLearn Studio for content management.</a:t>
          </a:r>
          <a:endParaRPr lang="en-AU" sz="2300" kern="1200"/>
        </a:p>
      </dsp:txBody>
      <dsp:txXfrm>
        <a:off x="44664" y="4070835"/>
        <a:ext cx="8624460" cy="825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AU" dirty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2B378E4-A9ED-4DE0-B709-82ED68F8EFB0}" type="datetimeFigureOut">
              <a:rPr lang="en-AU"/>
              <a:pPr/>
              <a:t>15/12/2011</a:t>
            </a:fld>
            <a:endParaRPr lang="en-AU" dirty="0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AU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F339049-9303-442F-AD05-E8944E7A1D85}" type="slidenum">
              <a:rPr lang="en-AU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71943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39049-9303-442F-AD05-E8944E7A1D85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3354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0" dirty="0" smtClean="0"/>
              <a:t>Australia’s largest electricity network</a:t>
            </a:r>
          </a:p>
          <a:p>
            <a:r>
              <a:rPr lang="en-AU" b="0" dirty="0" smtClean="0"/>
              <a:t>Covering extremes of terrain and climate </a:t>
            </a:r>
          </a:p>
          <a:p>
            <a:pPr lvl="1"/>
            <a:r>
              <a:rPr lang="en-AU" b="0" dirty="0" smtClean="0"/>
              <a:t>from subtropics to alps and plains</a:t>
            </a:r>
          </a:p>
          <a:p>
            <a:r>
              <a:rPr lang="en-AU" b="0" dirty="0" smtClean="0"/>
              <a:t>Deliverer of essential network services to more than 800,000 homes and business across 95% of NSW plus parts of QLD &amp; VIC.</a:t>
            </a:r>
          </a:p>
          <a:p>
            <a:r>
              <a:rPr lang="en-AU" b="0" dirty="0" smtClean="0"/>
              <a:t>Around 200,000 kilometres of power lines &amp; 1.4 million poles</a:t>
            </a:r>
          </a:p>
          <a:p>
            <a:r>
              <a:rPr lang="en-AU" b="0" dirty="0" smtClean="0"/>
              <a:t>4600 employees based in 147 customer and depots </a:t>
            </a:r>
          </a:p>
          <a:p>
            <a:r>
              <a:rPr lang="en-AU" b="0" dirty="0" smtClean="0"/>
              <a:t>A regional enterprise investing $6 billion maintaining and building new electricity infrastructure </a:t>
            </a:r>
          </a:p>
          <a:p>
            <a:r>
              <a:rPr lang="en-AU" b="0" dirty="0" smtClean="0"/>
              <a:t>Decentralised regional management structure</a:t>
            </a:r>
          </a:p>
          <a:p>
            <a:r>
              <a:rPr lang="en-AU" b="0" dirty="0" smtClean="0"/>
              <a:t>A goal to become Australia's leading essential service provider &amp; trusted part of the communities we serve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39049-9303-442F-AD05-E8944E7A1D85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6081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0" dirty="0" smtClean="0"/>
              <a:t>Geographical displacement</a:t>
            </a:r>
          </a:p>
          <a:p>
            <a:endParaRPr lang="en-AU" sz="800" b="0" dirty="0" smtClean="0"/>
          </a:p>
          <a:p>
            <a:r>
              <a:rPr lang="en-AU" b="0" dirty="0" smtClean="0"/>
              <a:t>Community Demographics</a:t>
            </a:r>
          </a:p>
          <a:p>
            <a:pPr lvl="1"/>
            <a:r>
              <a:rPr lang="en-AU" dirty="0" smtClean="0"/>
              <a:t>At times a limited depth of talent </a:t>
            </a:r>
          </a:p>
          <a:p>
            <a:pPr lvl="1"/>
            <a:r>
              <a:rPr lang="en-AU" dirty="0" smtClean="0"/>
              <a:t>Availability of educational support services</a:t>
            </a:r>
          </a:p>
          <a:p>
            <a:pPr lvl="1"/>
            <a:endParaRPr lang="en-AU" sz="800" dirty="0" smtClean="0"/>
          </a:p>
          <a:p>
            <a:r>
              <a:rPr lang="en-AU" b="0" dirty="0" smtClean="0"/>
              <a:t>The need to achieve maximum leverage from our training budget</a:t>
            </a:r>
          </a:p>
          <a:p>
            <a:endParaRPr lang="en-AU" sz="800" b="0" dirty="0" smtClean="0"/>
          </a:p>
          <a:p>
            <a:r>
              <a:rPr lang="en-AU" b="0" dirty="0" smtClean="0"/>
              <a:t>Generational change of major delivered qualification </a:t>
            </a:r>
          </a:p>
          <a:p>
            <a:pPr lvl="1"/>
            <a:r>
              <a:rPr lang="en-AU" dirty="0" smtClean="0"/>
              <a:t>Need to develop new skills and abilities in our existing workforce</a:t>
            </a:r>
          </a:p>
          <a:p>
            <a:pPr lvl="1"/>
            <a:endParaRPr lang="en-AU" sz="200" dirty="0" smtClean="0"/>
          </a:p>
          <a:p>
            <a:r>
              <a:rPr lang="en-AU" b="0" dirty="0" smtClean="0"/>
              <a:t>Dynamic, highly regulated, and contestable market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39049-9303-442F-AD05-E8944E7A1D85}" type="slidenum">
              <a:rPr lang="en-AU" smtClean="0"/>
              <a:pPr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0925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39049-9303-442F-AD05-E8944E7A1D85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28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39049-9303-442F-AD05-E8944E7A1D85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053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704" y="1"/>
            <a:ext cx="8829675" cy="963524"/>
          </a:xfrm>
          <a:prstGeom prst="rect">
            <a:avLst/>
          </a:prstGeom>
        </p:spPr>
      </p:pic>
      <p:sp>
        <p:nvSpPr>
          <p:cNvPr id="44035" name="Title Placeholder 1"/>
          <p:cNvSpPr>
            <a:spLocks noGrp="1"/>
          </p:cNvSpPr>
          <p:nvPr>
            <p:ph type="ctrTitle" hasCustomPrompt="1"/>
          </p:nvPr>
        </p:nvSpPr>
        <p:spPr bwMode="black">
          <a:xfrm>
            <a:off x="539433" y="2105057"/>
            <a:ext cx="7772400" cy="1470025"/>
          </a:xfrm>
        </p:spPr>
        <p:txBody>
          <a:bodyPr/>
          <a:lstStyle>
            <a:lvl1pPr>
              <a:defRPr sz="44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 lvl="0"/>
            <a:r>
              <a:rPr lang="en-AU" noProof="0" dirty="0" smtClean="0"/>
              <a:t>Click to edit </a:t>
            </a:r>
            <a:br>
              <a:rPr lang="en-AU" noProof="0" dirty="0" smtClean="0"/>
            </a:br>
            <a:r>
              <a:rPr lang="en-AU" noProof="0" dirty="0" smtClean="0"/>
              <a:t>Master title style</a:t>
            </a:r>
          </a:p>
        </p:txBody>
      </p:sp>
      <p:sp>
        <p:nvSpPr>
          <p:cNvPr id="44036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552132" y="3695700"/>
            <a:ext cx="7761357" cy="175260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800"/>
              </a:spcAft>
              <a:buFont typeface="Arial" charset="0"/>
              <a:buNone/>
              <a:defRPr smtClean="0">
                <a:latin typeface="Verdana" pitchFamily="34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AU" noProof="0" dirty="0" smtClean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020051" y="6203982"/>
            <a:ext cx="9604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‹#›</a:t>
            </a:fld>
            <a:endParaRPr lang="en-A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AU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020051" y="6203982"/>
            <a:ext cx="9604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341898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020051" y="6203982"/>
            <a:ext cx="9604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‹#›</a:t>
            </a:fld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1424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6237288"/>
            <a:ext cx="8713788" cy="287337"/>
          </a:xfrm>
          <a:prstGeom prst="rect">
            <a:avLst/>
          </a:prstGeom>
          <a:solidFill>
            <a:srgbClr val="006A71"/>
          </a:solidFill>
          <a:ln>
            <a:solidFill>
              <a:srgbClr val="006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5" name="Picture 12" descr="R:\CLIENTS\Country Energy\Jobs\COU005 Essential Energy Brand Guidelines\Creative\COU005_3PP_PPT_header header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" y="-1588"/>
            <a:ext cx="8810625" cy="96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Placeholder 2"/>
          <p:cNvSpPr>
            <a:spLocks noGrp="1"/>
          </p:cNvSpPr>
          <p:nvPr>
            <p:ph type="subTitle" idx="1"/>
          </p:nvPr>
        </p:nvSpPr>
        <p:spPr>
          <a:xfrm>
            <a:off x="684213" y="3573463"/>
            <a:ext cx="6400800" cy="5032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Font typeface="Arial" charset="0"/>
              <a:buNone/>
              <a:defRPr sz="2400" smtClean="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AU" noProof="0" smtClean="0"/>
          </a:p>
        </p:txBody>
      </p:sp>
      <p:sp>
        <p:nvSpPr>
          <p:cNvPr id="18437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AU" noProof="0" smtClean="0"/>
          </a:p>
        </p:txBody>
      </p:sp>
    </p:spTree>
    <p:extLst>
      <p:ext uri="{BB962C8B-B14F-4D97-AF65-F5344CB8AC3E}">
        <p14:creationId xmlns:p14="http://schemas.microsoft.com/office/powerpoint/2010/main" val="187760915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6237288"/>
            <a:ext cx="8713788" cy="287337"/>
          </a:xfrm>
          <a:prstGeom prst="rect">
            <a:avLst/>
          </a:prstGeom>
          <a:solidFill>
            <a:srgbClr val="006A71"/>
          </a:solidFill>
          <a:ln>
            <a:solidFill>
              <a:srgbClr val="006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5" name="Picture 2" descr="R:\_CREATIVE\DROP BOXES\CARLA\COU005_EE_ppt_asset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" y="-1588"/>
            <a:ext cx="88265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47578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R:\_CREATIVE\DROP BOXES\CARLA\COU005_EE_ppt_asset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" y="-1588"/>
            <a:ext cx="88265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0825" y="6237288"/>
            <a:ext cx="8713788" cy="287337"/>
          </a:xfrm>
          <a:prstGeom prst="rect">
            <a:avLst/>
          </a:prstGeom>
          <a:solidFill>
            <a:srgbClr val="006A71"/>
          </a:solidFill>
          <a:ln>
            <a:solidFill>
              <a:srgbClr val="006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30963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30963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68313" y="4437063"/>
            <a:ext cx="8207375" cy="1584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57444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6690" y="0"/>
            <a:ext cx="6869839" cy="965200"/>
          </a:xfrm>
          <a:prstGeom prst="rect">
            <a:avLst/>
          </a:prstGeom>
          <a:solidFill>
            <a:srgbClr val="F58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/>
          </a:p>
        </p:txBody>
      </p:sp>
      <p:sp>
        <p:nvSpPr>
          <p:cNvPr id="3076" name="Title Placeholder 1"/>
          <p:cNvSpPr>
            <a:spLocks noGrp="1"/>
          </p:cNvSpPr>
          <p:nvPr>
            <p:ph type="title"/>
          </p:nvPr>
        </p:nvSpPr>
        <p:spPr bwMode="white">
          <a:xfrm>
            <a:off x="179389" y="46508"/>
            <a:ext cx="6913563" cy="917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Two Line </a:t>
            </a:r>
            <a:br>
              <a:rPr lang="en-AU" dirty="0" smtClean="0"/>
            </a:br>
            <a:r>
              <a:rPr lang="en-AU" dirty="0" smtClean="0"/>
              <a:t>Heading is Possible</a:t>
            </a:r>
          </a:p>
        </p:txBody>
      </p:sp>
      <p:sp>
        <p:nvSpPr>
          <p:cNvPr id="307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90" y="1360497"/>
            <a:ext cx="8713788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 smtClean="0"/>
          </a:p>
        </p:txBody>
      </p:sp>
      <p:sp>
        <p:nvSpPr>
          <p:cNvPr id="7" name="Rectangle 6"/>
          <p:cNvSpPr/>
          <p:nvPr/>
        </p:nvSpPr>
        <p:spPr>
          <a:xfrm>
            <a:off x="158400" y="6237320"/>
            <a:ext cx="8827200" cy="2873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0" anchor="ctr"/>
          <a:lstStyle/>
          <a:p>
            <a:r>
              <a:rPr lang="en-AU" sz="1400" b="1" dirty="0">
                <a:solidFill>
                  <a:srgbClr val="FFFFFF"/>
                </a:solidFill>
                <a:latin typeface="Verdana" pitchFamily="34" charset="0"/>
              </a:rPr>
              <a:t>COMMERCIAL IN CONFIDENCE 					</a:t>
            </a:r>
            <a:endParaRPr lang="en-AU" sz="1000" dirty="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6610" y="1"/>
            <a:ext cx="1959769" cy="9635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5" r:id="rId2"/>
    <p:sldLayoutId id="2147483728" r:id="rId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 kern="1200" spc="-150" baseline="0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800"/>
        </a:spcBef>
        <a:spcAft>
          <a:spcPts val="800"/>
        </a:spcAft>
        <a:buFont typeface="Arial" charset="0"/>
        <a:buChar char="•"/>
        <a:defRPr sz="2000" b="1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1" fontAlgn="base" hangingPunct="1">
        <a:lnSpc>
          <a:spcPct val="100000"/>
        </a:lnSpc>
        <a:spcBef>
          <a:spcPts val="0"/>
        </a:spcBef>
        <a:spcAft>
          <a:spcPts val="500"/>
        </a:spcAft>
        <a:buFont typeface="Arial" charset="0"/>
        <a:buChar char="–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1" fontAlgn="base" hangingPunct="1">
        <a:lnSpc>
          <a:spcPct val="100000"/>
        </a:lnSpc>
        <a:spcBef>
          <a:spcPts val="0"/>
        </a:spcBef>
        <a:spcAft>
          <a:spcPts val="500"/>
        </a:spcAft>
        <a:buFont typeface="Arial" charset="0"/>
        <a:buChar char="•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1" fontAlgn="base" hangingPunct="1">
        <a:lnSpc>
          <a:spcPct val="100000"/>
        </a:lnSpc>
        <a:spcBef>
          <a:spcPts val="0"/>
        </a:spcBef>
        <a:spcAft>
          <a:spcPts val="500"/>
        </a:spcAft>
        <a:buFont typeface="Arial" charset="0"/>
        <a:buChar char="–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1" fontAlgn="base" hangingPunct="1">
        <a:lnSpc>
          <a:spcPct val="100000"/>
        </a:lnSpc>
        <a:spcBef>
          <a:spcPts val="0"/>
        </a:spcBef>
        <a:spcAft>
          <a:spcPts val="500"/>
        </a:spcAft>
        <a:buFont typeface="Arial" charset="0"/>
        <a:buChar char="»"/>
        <a:defRPr sz="18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79388" y="-26988"/>
            <a:ext cx="691356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Heading</a:t>
            </a:r>
          </a:p>
        </p:txBody>
      </p:sp>
      <p:sp>
        <p:nvSpPr>
          <p:cNvPr id="102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13788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</p:spTree>
    <p:extLst>
      <p:ext uri="{BB962C8B-B14F-4D97-AF65-F5344CB8AC3E}">
        <p14:creationId xmlns:p14="http://schemas.microsoft.com/office/powerpoint/2010/main" val="3321232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1855694"/>
            <a:ext cx="9144000" cy="3079376"/>
          </a:xfrm>
        </p:spPr>
        <p:txBody>
          <a:bodyPr/>
          <a:lstStyle/>
          <a:p>
            <a:r>
              <a:rPr lang="en-AU" dirty="0"/>
              <a:t>Essential Energy 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sz="4000" dirty="0" smtClean="0"/>
              <a:t>Environmental &amp; Sustainable </a:t>
            </a:r>
            <a:r>
              <a:rPr lang="en-AU" sz="4000"/>
              <a:t>Energy </a:t>
            </a:r>
            <a:r>
              <a:rPr lang="en-AU" sz="4000" smtClean="0"/>
              <a:t>Management NBN115</a:t>
            </a:r>
            <a:r>
              <a:rPr lang="en-AU" sz="4000" dirty="0"/>
              <a:t/>
            </a:r>
            <a:br>
              <a:rPr lang="en-AU" sz="4000" dirty="0"/>
            </a:br>
            <a:endParaRPr lang="en-AU" sz="4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/>
              <a:t>1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165" y="4935070"/>
            <a:ext cx="1283073" cy="96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5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2</a:t>
            </a:fld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Name Cahnge Large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4903.2928"/>
                  <p14:fade in="250" out="2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377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864" y="429049"/>
            <a:ext cx="6913563" cy="594408"/>
          </a:xfrm>
        </p:spPr>
        <p:txBody>
          <a:bodyPr/>
          <a:lstStyle/>
          <a:p>
            <a:r>
              <a:rPr lang="en-AU" sz="5400" b="0" dirty="0" smtClean="0"/>
              <a:t>Corporate Footprint</a:t>
            </a:r>
            <a:endParaRPr lang="en-AU" sz="54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020051" y="6203982"/>
            <a:ext cx="960439" cy="365125"/>
          </a:xfrm>
          <a:prstGeom prst="rect">
            <a:avLst/>
          </a:prstGeom>
        </p:spPr>
        <p:txBody>
          <a:bodyPr/>
          <a:lstStyle/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3</a:t>
            </a:fld>
            <a:endParaRPr lang="en-AU" dirty="0"/>
          </a:p>
        </p:txBody>
      </p:sp>
      <p:pic>
        <p:nvPicPr>
          <p:cNvPr id="1026" name="Picture 2" descr="http://dbathapp1.countryenergy.com.au/countrynet/countrynet.nsf/AttachmentsByTitle/ce-map-hires/$FILE/ce-map-hires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738" y="1068822"/>
            <a:ext cx="7281640" cy="511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ction Button: Custom 12">
            <a:hlinkClick r:id="" action="ppaction://hlinkshowjump?jump=lastslideviewed" highlightClick="1"/>
          </p:cNvPr>
          <p:cNvSpPr/>
          <p:nvPr/>
        </p:nvSpPr>
        <p:spPr>
          <a:xfrm>
            <a:off x="7103634" y="109057"/>
            <a:ext cx="1872588" cy="822121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157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7919" y="0"/>
            <a:ext cx="7261412" cy="917016"/>
          </a:xfrm>
        </p:spPr>
        <p:txBody>
          <a:bodyPr/>
          <a:lstStyle/>
          <a:p>
            <a:r>
              <a:rPr lang="en-AU" sz="4800" b="0" dirty="0" smtClean="0"/>
              <a:t>The Project &amp; Drivers </a:t>
            </a:r>
            <a:endParaRPr lang="en-AU" sz="4800" b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/>
              <a:t>4</a:t>
            </a:fld>
            <a:endParaRPr lang="en-AU" dirty="0"/>
          </a:p>
        </p:txBody>
      </p:sp>
      <p:grpSp>
        <p:nvGrpSpPr>
          <p:cNvPr id="9" name="Group 8"/>
          <p:cNvGrpSpPr/>
          <p:nvPr/>
        </p:nvGrpSpPr>
        <p:grpSpPr>
          <a:xfrm>
            <a:off x="147919" y="1063914"/>
            <a:ext cx="8780928" cy="4999112"/>
            <a:chOff x="0" y="1063914"/>
            <a:chExt cx="9144000" cy="4999112"/>
          </a:xfrm>
        </p:grpSpPr>
        <p:sp>
          <p:nvSpPr>
            <p:cNvPr id="5" name="Freeform 4"/>
            <p:cNvSpPr/>
            <p:nvPr/>
          </p:nvSpPr>
          <p:spPr>
            <a:xfrm>
              <a:off x="0" y="1063914"/>
              <a:ext cx="9144000" cy="1238988"/>
            </a:xfrm>
            <a:custGeom>
              <a:avLst/>
              <a:gdLst>
                <a:gd name="connsiteX0" fmla="*/ 0 w 9144000"/>
                <a:gd name="connsiteY0" fmla="*/ 206502 h 1238988"/>
                <a:gd name="connsiteX1" fmla="*/ 206502 w 9144000"/>
                <a:gd name="connsiteY1" fmla="*/ 0 h 1238988"/>
                <a:gd name="connsiteX2" fmla="*/ 8937498 w 9144000"/>
                <a:gd name="connsiteY2" fmla="*/ 0 h 1238988"/>
                <a:gd name="connsiteX3" fmla="*/ 9144000 w 9144000"/>
                <a:gd name="connsiteY3" fmla="*/ 206502 h 1238988"/>
                <a:gd name="connsiteX4" fmla="*/ 9144000 w 9144000"/>
                <a:gd name="connsiteY4" fmla="*/ 1032486 h 1238988"/>
                <a:gd name="connsiteX5" fmla="*/ 8937498 w 9144000"/>
                <a:gd name="connsiteY5" fmla="*/ 1238988 h 1238988"/>
                <a:gd name="connsiteX6" fmla="*/ 206502 w 9144000"/>
                <a:gd name="connsiteY6" fmla="*/ 1238988 h 1238988"/>
                <a:gd name="connsiteX7" fmla="*/ 0 w 9144000"/>
                <a:gd name="connsiteY7" fmla="*/ 1032486 h 1238988"/>
                <a:gd name="connsiteX8" fmla="*/ 0 w 9144000"/>
                <a:gd name="connsiteY8" fmla="*/ 206502 h 12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238988">
                  <a:moveTo>
                    <a:pt x="0" y="206502"/>
                  </a:moveTo>
                  <a:cubicBezTo>
                    <a:pt x="0" y="92454"/>
                    <a:pt x="92454" y="0"/>
                    <a:pt x="206502" y="0"/>
                  </a:cubicBezTo>
                  <a:lnTo>
                    <a:pt x="8937498" y="0"/>
                  </a:lnTo>
                  <a:cubicBezTo>
                    <a:pt x="9051546" y="0"/>
                    <a:pt x="9144000" y="92454"/>
                    <a:pt x="9144000" y="206502"/>
                  </a:cubicBezTo>
                  <a:lnTo>
                    <a:pt x="9144000" y="1032486"/>
                  </a:lnTo>
                  <a:cubicBezTo>
                    <a:pt x="9144000" y="1146534"/>
                    <a:pt x="9051546" y="1238988"/>
                    <a:pt x="8937498" y="1238988"/>
                  </a:cubicBezTo>
                  <a:lnTo>
                    <a:pt x="206502" y="1238988"/>
                  </a:lnTo>
                  <a:cubicBezTo>
                    <a:pt x="92454" y="1238988"/>
                    <a:pt x="0" y="1146534"/>
                    <a:pt x="0" y="1032486"/>
                  </a:cubicBezTo>
                  <a:lnTo>
                    <a:pt x="0" y="20650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22" tIns="151922" rIns="151922" bIns="151922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2300" kern="1200" dirty="0" smtClean="0"/>
                <a:t>Deliver the content of a VET “Unit Of Competency” in Environmental &amp; Sustainable Energy Management for the Electrical Supply Industry. (across  3 qualifications)</a:t>
              </a:r>
              <a:endParaRPr lang="en-AU" sz="2300" kern="1200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0" y="2317289"/>
              <a:ext cx="9144000" cy="1238988"/>
            </a:xfrm>
            <a:custGeom>
              <a:avLst/>
              <a:gdLst>
                <a:gd name="connsiteX0" fmla="*/ 0 w 9144000"/>
                <a:gd name="connsiteY0" fmla="*/ 206502 h 1238988"/>
                <a:gd name="connsiteX1" fmla="*/ 206502 w 9144000"/>
                <a:gd name="connsiteY1" fmla="*/ 0 h 1238988"/>
                <a:gd name="connsiteX2" fmla="*/ 8937498 w 9144000"/>
                <a:gd name="connsiteY2" fmla="*/ 0 h 1238988"/>
                <a:gd name="connsiteX3" fmla="*/ 9144000 w 9144000"/>
                <a:gd name="connsiteY3" fmla="*/ 206502 h 1238988"/>
                <a:gd name="connsiteX4" fmla="*/ 9144000 w 9144000"/>
                <a:gd name="connsiteY4" fmla="*/ 1032486 h 1238988"/>
                <a:gd name="connsiteX5" fmla="*/ 8937498 w 9144000"/>
                <a:gd name="connsiteY5" fmla="*/ 1238988 h 1238988"/>
                <a:gd name="connsiteX6" fmla="*/ 206502 w 9144000"/>
                <a:gd name="connsiteY6" fmla="*/ 1238988 h 1238988"/>
                <a:gd name="connsiteX7" fmla="*/ 0 w 9144000"/>
                <a:gd name="connsiteY7" fmla="*/ 1032486 h 1238988"/>
                <a:gd name="connsiteX8" fmla="*/ 0 w 9144000"/>
                <a:gd name="connsiteY8" fmla="*/ 206502 h 12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238988">
                  <a:moveTo>
                    <a:pt x="0" y="206502"/>
                  </a:moveTo>
                  <a:cubicBezTo>
                    <a:pt x="0" y="92454"/>
                    <a:pt x="92454" y="0"/>
                    <a:pt x="206502" y="0"/>
                  </a:cubicBezTo>
                  <a:lnTo>
                    <a:pt x="8937498" y="0"/>
                  </a:lnTo>
                  <a:cubicBezTo>
                    <a:pt x="9051546" y="0"/>
                    <a:pt x="9144000" y="92454"/>
                    <a:pt x="9144000" y="206502"/>
                  </a:cubicBezTo>
                  <a:lnTo>
                    <a:pt x="9144000" y="1032486"/>
                  </a:lnTo>
                  <a:cubicBezTo>
                    <a:pt x="9144000" y="1146534"/>
                    <a:pt x="9051546" y="1238988"/>
                    <a:pt x="8937498" y="1238988"/>
                  </a:cubicBezTo>
                  <a:lnTo>
                    <a:pt x="206502" y="1238988"/>
                  </a:lnTo>
                  <a:cubicBezTo>
                    <a:pt x="92454" y="1238988"/>
                    <a:pt x="0" y="1146534"/>
                    <a:pt x="0" y="1032486"/>
                  </a:cubicBezTo>
                  <a:lnTo>
                    <a:pt x="0" y="20650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5992884"/>
                <a:satOff val="17680"/>
                <a:lumOff val="-10850"/>
                <a:alphaOff val="0"/>
              </a:schemeClr>
            </a:fillRef>
            <a:effectRef idx="2">
              <a:schemeClr val="accent5">
                <a:hueOff val="5992884"/>
                <a:satOff val="17680"/>
                <a:lumOff val="-1085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22" tIns="151922" rIns="151922" bIns="151922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2400" kern="1200" dirty="0" smtClean="0"/>
                <a:t>Improve pedagogy of delivery</a:t>
              </a:r>
              <a:endParaRPr lang="en-AU" sz="2400" kern="1200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0" y="3570663"/>
              <a:ext cx="9144000" cy="1238988"/>
            </a:xfrm>
            <a:custGeom>
              <a:avLst/>
              <a:gdLst>
                <a:gd name="connsiteX0" fmla="*/ 0 w 9144000"/>
                <a:gd name="connsiteY0" fmla="*/ 206502 h 1238988"/>
                <a:gd name="connsiteX1" fmla="*/ 206502 w 9144000"/>
                <a:gd name="connsiteY1" fmla="*/ 0 h 1238988"/>
                <a:gd name="connsiteX2" fmla="*/ 8937498 w 9144000"/>
                <a:gd name="connsiteY2" fmla="*/ 0 h 1238988"/>
                <a:gd name="connsiteX3" fmla="*/ 9144000 w 9144000"/>
                <a:gd name="connsiteY3" fmla="*/ 206502 h 1238988"/>
                <a:gd name="connsiteX4" fmla="*/ 9144000 w 9144000"/>
                <a:gd name="connsiteY4" fmla="*/ 1032486 h 1238988"/>
                <a:gd name="connsiteX5" fmla="*/ 8937498 w 9144000"/>
                <a:gd name="connsiteY5" fmla="*/ 1238988 h 1238988"/>
                <a:gd name="connsiteX6" fmla="*/ 206502 w 9144000"/>
                <a:gd name="connsiteY6" fmla="*/ 1238988 h 1238988"/>
                <a:gd name="connsiteX7" fmla="*/ 0 w 9144000"/>
                <a:gd name="connsiteY7" fmla="*/ 1032486 h 1238988"/>
                <a:gd name="connsiteX8" fmla="*/ 0 w 9144000"/>
                <a:gd name="connsiteY8" fmla="*/ 206502 h 12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238988">
                  <a:moveTo>
                    <a:pt x="0" y="206502"/>
                  </a:moveTo>
                  <a:cubicBezTo>
                    <a:pt x="0" y="92454"/>
                    <a:pt x="92454" y="0"/>
                    <a:pt x="206502" y="0"/>
                  </a:cubicBezTo>
                  <a:lnTo>
                    <a:pt x="8937498" y="0"/>
                  </a:lnTo>
                  <a:cubicBezTo>
                    <a:pt x="9051546" y="0"/>
                    <a:pt x="9144000" y="92454"/>
                    <a:pt x="9144000" y="206502"/>
                  </a:cubicBezTo>
                  <a:lnTo>
                    <a:pt x="9144000" y="1032486"/>
                  </a:lnTo>
                  <a:cubicBezTo>
                    <a:pt x="9144000" y="1146534"/>
                    <a:pt x="9051546" y="1238988"/>
                    <a:pt x="8937498" y="1238988"/>
                  </a:cubicBezTo>
                  <a:lnTo>
                    <a:pt x="206502" y="1238988"/>
                  </a:lnTo>
                  <a:cubicBezTo>
                    <a:pt x="92454" y="1238988"/>
                    <a:pt x="0" y="1146534"/>
                    <a:pt x="0" y="1032486"/>
                  </a:cubicBezTo>
                  <a:lnTo>
                    <a:pt x="0" y="20650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11985767"/>
                <a:satOff val="35359"/>
                <a:lumOff val="-21699"/>
                <a:alphaOff val="0"/>
              </a:schemeClr>
            </a:fillRef>
            <a:effectRef idx="2">
              <a:schemeClr val="accent5">
                <a:hueOff val="11985767"/>
                <a:satOff val="35359"/>
                <a:lumOff val="-2169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22" tIns="151922" rIns="151922" bIns="151922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2400" kern="1200" dirty="0" smtClean="0"/>
                <a:t>Lessen the disparity of education  between the </a:t>
              </a:r>
            </a:p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2400" kern="1200" dirty="0" smtClean="0"/>
                <a:t>“bush” and “city” </a:t>
              </a:r>
              <a:endParaRPr lang="en-AU" sz="2400" kern="1200" dirty="0"/>
            </a:p>
          </p:txBody>
        </p:sp>
        <p:sp>
          <p:nvSpPr>
            <p:cNvPr id="8" name="Freeform 7"/>
            <p:cNvSpPr/>
            <p:nvPr/>
          </p:nvSpPr>
          <p:spPr>
            <a:xfrm>
              <a:off x="0" y="4824038"/>
              <a:ext cx="9144000" cy="1238988"/>
            </a:xfrm>
            <a:custGeom>
              <a:avLst/>
              <a:gdLst>
                <a:gd name="connsiteX0" fmla="*/ 0 w 9144000"/>
                <a:gd name="connsiteY0" fmla="*/ 206502 h 1238988"/>
                <a:gd name="connsiteX1" fmla="*/ 206502 w 9144000"/>
                <a:gd name="connsiteY1" fmla="*/ 0 h 1238988"/>
                <a:gd name="connsiteX2" fmla="*/ 8937498 w 9144000"/>
                <a:gd name="connsiteY2" fmla="*/ 0 h 1238988"/>
                <a:gd name="connsiteX3" fmla="*/ 9144000 w 9144000"/>
                <a:gd name="connsiteY3" fmla="*/ 206502 h 1238988"/>
                <a:gd name="connsiteX4" fmla="*/ 9144000 w 9144000"/>
                <a:gd name="connsiteY4" fmla="*/ 1032486 h 1238988"/>
                <a:gd name="connsiteX5" fmla="*/ 8937498 w 9144000"/>
                <a:gd name="connsiteY5" fmla="*/ 1238988 h 1238988"/>
                <a:gd name="connsiteX6" fmla="*/ 206502 w 9144000"/>
                <a:gd name="connsiteY6" fmla="*/ 1238988 h 1238988"/>
                <a:gd name="connsiteX7" fmla="*/ 0 w 9144000"/>
                <a:gd name="connsiteY7" fmla="*/ 1032486 h 1238988"/>
                <a:gd name="connsiteX8" fmla="*/ 0 w 9144000"/>
                <a:gd name="connsiteY8" fmla="*/ 206502 h 123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238988">
                  <a:moveTo>
                    <a:pt x="0" y="206502"/>
                  </a:moveTo>
                  <a:cubicBezTo>
                    <a:pt x="0" y="92454"/>
                    <a:pt x="92454" y="0"/>
                    <a:pt x="206502" y="0"/>
                  </a:cubicBezTo>
                  <a:lnTo>
                    <a:pt x="8937498" y="0"/>
                  </a:lnTo>
                  <a:cubicBezTo>
                    <a:pt x="9051546" y="0"/>
                    <a:pt x="9144000" y="92454"/>
                    <a:pt x="9144000" y="206502"/>
                  </a:cubicBezTo>
                  <a:lnTo>
                    <a:pt x="9144000" y="1032486"/>
                  </a:lnTo>
                  <a:cubicBezTo>
                    <a:pt x="9144000" y="1146534"/>
                    <a:pt x="9051546" y="1238988"/>
                    <a:pt x="8937498" y="1238988"/>
                  </a:cubicBezTo>
                  <a:lnTo>
                    <a:pt x="206502" y="1238988"/>
                  </a:lnTo>
                  <a:cubicBezTo>
                    <a:pt x="92454" y="1238988"/>
                    <a:pt x="0" y="1146534"/>
                    <a:pt x="0" y="1032486"/>
                  </a:cubicBezTo>
                  <a:lnTo>
                    <a:pt x="0" y="20650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17978650"/>
                <a:satOff val="53039"/>
                <a:lumOff val="-32549"/>
                <a:alphaOff val="0"/>
              </a:schemeClr>
            </a:fillRef>
            <a:effectRef idx="2">
              <a:schemeClr val="accent5">
                <a:hueOff val="17978650"/>
                <a:satOff val="53039"/>
                <a:lumOff val="-325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1922" tIns="151922" rIns="151922" bIns="151922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AU" sz="2400" kern="1200" dirty="0" smtClean="0"/>
                <a:t>Reduction in overheads</a:t>
              </a:r>
              <a:endParaRPr lang="en-AU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8521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5400" b="0" dirty="0" smtClean="0"/>
              <a:t>Project Delivery</a:t>
            </a:r>
            <a:endParaRPr lang="en-AU" sz="54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5</a:t>
            </a:fld>
            <a:endParaRPr lang="en-AU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67872833"/>
              </p:ext>
            </p:extLst>
          </p:nvPr>
        </p:nvGraphicFramePr>
        <p:xfrm>
          <a:off x="161363" y="981635"/>
          <a:ext cx="7207625" cy="5446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1864118"/>
            <a:ext cx="1778552" cy="118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92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380931"/>
              </p:ext>
            </p:extLst>
          </p:nvPr>
        </p:nvGraphicFramePr>
        <p:xfrm>
          <a:off x="215990" y="1102659"/>
          <a:ext cx="8713788" cy="5042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AU" dirty="0" smtClean="0"/>
              <a:t>About GVM – Project Partner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tabLst>
                <a:tab pos="1619250" algn="r"/>
              </a:tabLst>
            </a:pPr>
            <a:r>
              <a:rPr lang="en-AU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1558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5400" b="0" dirty="0" smtClean="0"/>
              <a:t>Questions</a:t>
            </a:r>
            <a:endParaRPr lang="en-AU" sz="54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tabLst>
                <a:tab pos="1619250" algn="r"/>
              </a:tabLst>
            </a:pPr>
            <a:r>
              <a:rPr lang="en-AU" dirty="0" smtClean="0"/>
              <a:t> Slide </a:t>
            </a:r>
            <a:fld id="{8AF62802-8943-4340-B140-98932EFF6280}" type="slidenum">
              <a:rPr lang="en-AU" smtClean="0"/>
              <a:pPr>
                <a:tabLst>
                  <a:tab pos="1619250" algn="r"/>
                </a:tabLst>
              </a:pPr>
              <a:t>7</a:t>
            </a:fld>
            <a:endParaRPr lang="en-AU" dirty="0"/>
          </a:p>
        </p:txBody>
      </p:sp>
      <p:pic>
        <p:nvPicPr>
          <p:cNvPr id="13314" name="Picture 2" descr="C:\Documents and Settings\aturvey\Local Settings\Temporary Internet Files\Content.IE5\VKAREDED\MP90039883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6400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aturvey\Local Settings\Temporary Internet Files\Content.IE5\VKAREDED\MP90039883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6400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58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a839c4af37e9fb775237f959e1658ef4eeea9cb"/>
  <p:tag name="ARTICULATE_PROJECT_OPEN" val="0"/>
</p:tagLst>
</file>

<file path=ppt/theme/theme1.xml><?xml version="1.0" encoding="utf-8"?>
<a:theme xmlns:a="http://schemas.openxmlformats.org/drawingml/2006/main" name="General Presention ">
  <a:themeElements>
    <a:clrScheme name="Essential Energy Palette">
      <a:dk1>
        <a:sysClr val="windowText" lastClr="000000"/>
      </a:dk1>
      <a:lt1>
        <a:sysClr val="window" lastClr="FFFFFF"/>
      </a:lt1>
      <a:dk2>
        <a:srgbClr val="807F83"/>
      </a:dk2>
      <a:lt2>
        <a:srgbClr val="D3CAB7"/>
      </a:lt2>
      <a:accent1>
        <a:srgbClr val="006A71"/>
      </a:accent1>
      <a:accent2>
        <a:srgbClr val="F58025"/>
      </a:accent2>
      <a:accent3>
        <a:srgbClr val="FFD200"/>
      </a:accent3>
      <a:accent4>
        <a:srgbClr val="5D87A1"/>
      </a:accent4>
      <a:accent5>
        <a:srgbClr val="CFAB7A"/>
      </a:accent5>
      <a:accent6>
        <a:srgbClr val="A30046"/>
      </a:accent6>
      <a:hlink>
        <a:srgbClr val="008C99"/>
      </a:hlink>
      <a:folHlink>
        <a:srgbClr val="781D7E"/>
      </a:folHlink>
    </a:clrScheme>
    <a:fontScheme name="Essential Energy Font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2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00" dirty="0"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EE PowerPoint Template 2003 version test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58025"/>
      </a:accent1>
      <a:accent2>
        <a:srgbClr val="006A71"/>
      </a:accent2>
      <a:accent3>
        <a:srgbClr val="CFAB7A"/>
      </a:accent3>
      <a:accent4>
        <a:srgbClr val="807F83"/>
      </a:accent4>
      <a:accent5>
        <a:srgbClr val="5D87A1"/>
      </a:accent5>
      <a:accent6>
        <a:srgbClr val="000000"/>
      </a:accent6>
      <a:hlink>
        <a:srgbClr val="000000"/>
      </a:hlink>
      <a:folHlink>
        <a:srgbClr val="000000"/>
      </a:folHlink>
    </a:clrScheme>
    <a:fontScheme name="3_Office Theme">
      <a:majorFont>
        <a:latin typeface="Verdana"/>
        <a:ea typeface="Verdana"/>
        <a:cs typeface="Verdana"/>
      </a:majorFont>
      <a:minorFont>
        <a:latin typeface="Verdana"/>
        <a:ea typeface="Verdana"/>
        <a:cs typeface="Verdan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General Presention </Template>
  <TotalTime>3355</TotalTime>
  <Words>357</Words>
  <Application>Microsoft Office PowerPoint</Application>
  <PresentationFormat>On-screen Show (4:3)</PresentationFormat>
  <Paragraphs>54</Paragraphs>
  <Slides>7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General Presention </vt:lpstr>
      <vt:lpstr>EE PowerPoint Template 2003 version test</vt:lpstr>
      <vt:lpstr>Essential Energy   Environmental &amp; Sustainable Energy Management NBN115 </vt:lpstr>
      <vt:lpstr>PowerPoint Presentation</vt:lpstr>
      <vt:lpstr>Corporate Footprint</vt:lpstr>
      <vt:lpstr>The Project &amp; Drivers </vt:lpstr>
      <vt:lpstr>Project Delivery</vt:lpstr>
      <vt:lpstr>About GVM – Project Partner</vt:lpstr>
      <vt:lpstr>Questions</vt:lpstr>
    </vt:vector>
  </TitlesOfParts>
  <Company>Essential Energy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screen</dc:title>
  <dc:creator>Lara Rich</dc:creator>
  <cp:lastModifiedBy>Alan Turvey</cp:lastModifiedBy>
  <cp:revision>163</cp:revision>
  <cp:lastPrinted>2011-10-17T04:02:39Z</cp:lastPrinted>
  <dcterms:created xsi:type="dcterms:W3CDTF">2011-09-22T22:41:32Z</dcterms:created>
  <dcterms:modified xsi:type="dcterms:W3CDTF">2011-12-15T01:18:00Z</dcterms:modified>
</cp:coreProperties>
</file>